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9" r:id="rId3"/>
    <p:sldId id="257" r:id="rId4"/>
    <p:sldId id="260" r:id="rId5"/>
    <p:sldId id="261" r:id="rId6"/>
    <p:sldId id="282"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7" r:id="rId20"/>
    <p:sldId id="280" r:id="rId21"/>
    <p:sldId id="279" r:id="rId22"/>
    <p:sldId id="273" r:id="rId23"/>
    <p:sldId id="278"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80" d="100"/>
          <a:sy n="80" d="100"/>
        </p:scale>
        <p:origin x="12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B3AC2-4847-4BEA-BDF3-AD72349F7F7D}" type="datetimeFigureOut">
              <a:rPr lang="nl-NL" smtClean="0"/>
              <a:t>9-1-2018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814E2-6857-40B4-AF46-EF142D52C8D3}" type="slidenum">
              <a:rPr lang="nl-NL" smtClean="0"/>
              <a:t>‹nr.›</a:t>
            </a:fld>
            <a:endParaRPr lang="nl-NL"/>
          </a:p>
        </p:txBody>
      </p:sp>
    </p:spTree>
    <p:extLst>
      <p:ext uri="{BB962C8B-B14F-4D97-AF65-F5344CB8AC3E}">
        <p14:creationId xmlns:p14="http://schemas.microsoft.com/office/powerpoint/2010/main" val="326803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Typen water:</a:t>
            </a:r>
            <a:br>
              <a:rPr lang="nl-NL" dirty="0" smtClean="0"/>
            </a:br>
            <a:r>
              <a:rPr lang="nl-NL" dirty="0" smtClean="0"/>
              <a:t>- kraanwater</a:t>
            </a:r>
          </a:p>
          <a:p>
            <a:pPr marL="171450" indent="-171450">
              <a:buFontTx/>
              <a:buChar char="-"/>
            </a:pPr>
            <a:r>
              <a:rPr lang="nl-NL" dirty="0" smtClean="0"/>
              <a:t>Water in de vijver voor school</a:t>
            </a:r>
          </a:p>
          <a:p>
            <a:pPr marL="171450" indent="-171450">
              <a:buFontTx/>
              <a:buChar char="-"/>
            </a:pPr>
            <a:r>
              <a:rPr lang="nl-NL" dirty="0" smtClean="0"/>
              <a:t>Water</a:t>
            </a:r>
            <a:r>
              <a:rPr lang="nl-NL" baseline="0" dirty="0" smtClean="0"/>
              <a:t> uit het aquarium van </a:t>
            </a:r>
            <a:r>
              <a:rPr lang="nl-NL" baseline="0" dirty="0" err="1" smtClean="0"/>
              <a:t>Aquaphonics</a:t>
            </a:r>
            <a:r>
              <a:rPr lang="nl-NL" baseline="0" dirty="0" smtClean="0"/>
              <a:t>?</a:t>
            </a:r>
          </a:p>
          <a:p>
            <a:pPr marL="171450" indent="-171450">
              <a:buFontTx/>
              <a:buChar char="-"/>
            </a:pPr>
            <a:r>
              <a:rPr lang="nl-NL" baseline="0" dirty="0" smtClean="0"/>
              <a:t>SPA Blauw</a:t>
            </a:r>
          </a:p>
          <a:p>
            <a:pPr marL="17145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B41814E2-6857-40B4-AF46-EF142D52C8D3}" type="slidenum">
              <a:rPr lang="nl-NL" smtClean="0"/>
              <a:t>5</a:t>
            </a:fld>
            <a:endParaRPr lang="nl-NL"/>
          </a:p>
        </p:txBody>
      </p:sp>
    </p:spTree>
    <p:extLst>
      <p:ext uri="{BB962C8B-B14F-4D97-AF65-F5344CB8AC3E}">
        <p14:creationId xmlns:p14="http://schemas.microsoft.com/office/powerpoint/2010/main" val="202661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44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Date Placeholder 2"/>
          <p:cNvSpPr>
            <a:spLocks noGrp="1"/>
          </p:cNvSpPr>
          <p:nvPr>
            <p:ph type="dt" sz="half" idx="10"/>
          </p:nvPr>
        </p:nvSpPr>
        <p:spPr/>
        <p:txBody>
          <a:bodyPr/>
          <a:lstStyle/>
          <a:p>
            <a:fld id="{4FD0D353-46D1-48F1-9A15-FE093862D71E}" type="datetimeFigureOut">
              <a:rPr lang="nl-NL" smtClean="0"/>
              <a:t>9-1-2018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45211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04236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973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70635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248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41785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01684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91284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4591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FD0D353-46D1-48F1-9A15-FE093862D71E}" type="datetimeFigureOut">
              <a:rPr lang="nl-NL" smtClean="0"/>
              <a:t>9-1-2018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5895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FD0D353-46D1-48F1-9A15-FE093862D71E}" type="datetimeFigureOut">
              <a:rPr lang="nl-NL" smtClean="0"/>
              <a:t>9-1-2018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34281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FD0D353-46D1-48F1-9A15-FE093862D71E}" type="datetimeFigureOut">
              <a:rPr lang="nl-NL" smtClean="0"/>
              <a:t>9-1-2018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90002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FD0D353-46D1-48F1-9A15-FE093862D71E}" type="datetimeFigureOut">
              <a:rPr lang="nl-NL" smtClean="0"/>
              <a:t>9-1-2018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61249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0D353-46D1-48F1-9A15-FE093862D71E}" type="datetimeFigureOut">
              <a:rPr lang="nl-NL" smtClean="0"/>
              <a:t>9-1-2018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140556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FD0D353-46D1-48F1-9A15-FE093862D71E}" type="datetimeFigureOut">
              <a:rPr lang="nl-NL" smtClean="0"/>
              <a:t>9-1-2018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11263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FD0D353-46D1-48F1-9A15-FE093862D71E}" type="datetimeFigureOut">
              <a:rPr lang="nl-NL" smtClean="0"/>
              <a:t>9-1-2018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815DBA-EC28-40EF-8645-E095F0715FB8}" type="slidenum">
              <a:rPr lang="nl-NL" smtClean="0"/>
              <a:t>‹nr.›</a:t>
            </a:fld>
            <a:endParaRPr lang="nl-NL"/>
          </a:p>
        </p:txBody>
      </p:sp>
    </p:spTree>
    <p:extLst>
      <p:ext uri="{BB962C8B-B14F-4D97-AF65-F5344CB8AC3E}">
        <p14:creationId xmlns:p14="http://schemas.microsoft.com/office/powerpoint/2010/main" val="29414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FD0D353-46D1-48F1-9A15-FE093862D71E}" type="datetimeFigureOut">
              <a:rPr lang="nl-NL" smtClean="0"/>
              <a:t>9-1-2018</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B815DBA-EC28-40EF-8645-E095F0715FB8}" type="slidenum">
              <a:rPr lang="nl-NL" smtClean="0"/>
              <a:t>‹nr.›</a:t>
            </a:fld>
            <a:endParaRPr lang="nl-NL"/>
          </a:p>
        </p:txBody>
      </p:sp>
    </p:spTree>
    <p:extLst>
      <p:ext uri="{BB962C8B-B14F-4D97-AF65-F5344CB8AC3E}">
        <p14:creationId xmlns:p14="http://schemas.microsoft.com/office/powerpoint/2010/main" val="29643595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wn.nl/nieuws/drinkwater/uit-de-fles-uit-de-kraan-wie-proeft-het-verschil" TargetMode="External"/><Relationship Id="rId2" Type="http://schemas.openxmlformats.org/officeDocument/2006/relationships/hyperlink" Target="https://www.lenntech.nl/toepassingen/drinkwater/normen/drinkwaternormen.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1073553"/>
          </a:xfrm>
        </p:spPr>
        <p:txBody>
          <a:bodyPr/>
          <a:lstStyle/>
          <a:p>
            <a:r>
              <a:rPr lang="nl-NL" dirty="0" smtClean="0"/>
              <a:t>Waterketen</a:t>
            </a:r>
            <a:endParaRPr lang="nl-NL" dirty="0"/>
          </a:p>
        </p:txBody>
      </p:sp>
      <p:sp>
        <p:nvSpPr>
          <p:cNvPr id="3" name="Ondertitel 2"/>
          <p:cNvSpPr>
            <a:spLocks noGrp="1"/>
          </p:cNvSpPr>
          <p:nvPr>
            <p:ph type="subTitle" idx="1"/>
          </p:nvPr>
        </p:nvSpPr>
        <p:spPr>
          <a:xfrm>
            <a:off x="684212" y="1853021"/>
            <a:ext cx="6400800" cy="1947333"/>
          </a:xfrm>
        </p:spPr>
        <p:txBody>
          <a:bodyPr/>
          <a:lstStyle/>
          <a:p>
            <a:r>
              <a:rPr lang="nl-NL" b="1" dirty="0" smtClean="0"/>
              <a:t>Dinsdag 5 december 2017</a:t>
            </a:r>
            <a:endParaRPr lang="nl-NL" b="1" dirty="0"/>
          </a:p>
        </p:txBody>
      </p:sp>
    </p:spTree>
    <p:extLst>
      <p:ext uri="{BB962C8B-B14F-4D97-AF65-F5344CB8AC3E}">
        <p14:creationId xmlns:p14="http://schemas.microsoft.com/office/powerpoint/2010/main" val="195192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11</a:t>
            </a:r>
            <a:endParaRPr lang="nl-NL" dirty="0"/>
          </a:p>
        </p:txBody>
      </p:sp>
      <p:pic>
        <p:nvPicPr>
          <p:cNvPr id="4" name="Afbeelding 3"/>
          <p:cNvPicPr>
            <a:picLocks noChangeAspect="1"/>
          </p:cNvPicPr>
          <p:nvPr/>
        </p:nvPicPr>
        <p:blipFill>
          <a:blip r:embed="rId2"/>
          <a:stretch>
            <a:fillRect/>
          </a:stretch>
        </p:blipFill>
        <p:spPr>
          <a:xfrm>
            <a:off x="231858" y="855745"/>
            <a:ext cx="9670131" cy="1949498"/>
          </a:xfrm>
          <a:prstGeom prst="rect">
            <a:avLst/>
          </a:prstGeom>
        </p:spPr>
      </p:pic>
    </p:spTree>
    <p:extLst>
      <p:ext uri="{BB962C8B-B14F-4D97-AF65-F5344CB8AC3E}">
        <p14:creationId xmlns:p14="http://schemas.microsoft.com/office/powerpoint/2010/main" val="226381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457200" y="425827"/>
            <a:ext cx="5597441" cy="6024852"/>
          </a:xfrm>
          <a:prstGeom prst="rect">
            <a:avLst/>
          </a:prstGeom>
        </p:spPr>
      </p:pic>
      <p:pic>
        <p:nvPicPr>
          <p:cNvPr id="5" name="Afbeelding 4"/>
          <p:cNvPicPr>
            <a:picLocks noChangeAspect="1"/>
          </p:cNvPicPr>
          <p:nvPr/>
        </p:nvPicPr>
        <p:blipFill>
          <a:blip r:embed="rId3"/>
          <a:stretch>
            <a:fillRect/>
          </a:stretch>
        </p:blipFill>
        <p:spPr>
          <a:xfrm>
            <a:off x="6261830" y="919125"/>
            <a:ext cx="5738667" cy="1583447"/>
          </a:xfrm>
          <a:prstGeom prst="rect">
            <a:avLst/>
          </a:prstGeom>
        </p:spPr>
      </p:pic>
    </p:spTree>
    <p:extLst>
      <p:ext uri="{BB962C8B-B14F-4D97-AF65-F5344CB8AC3E}">
        <p14:creationId xmlns:p14="http://schemas.microsoft.com/office/powerpoint/2010/main" val="246006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Nieuwe Theorie </a:t>
            </a:r>
            <a:endParaRPr lang="nl-NL" dirty="0"/>
          </a:p>
        </p:txBody>
      </p:sp>
      <p:sp>
        <p:nvSpPr>
          <p:cNvPr id="3" name="Tijdelijke aanduiding voor inhoud 2"/>
          <p:cNvSpPr>
            <a:spLocks noGrp="1"/>
          </p:cNvSpPr>
          <p:nvPr>
            <p:ph idx="1"/>
          </p:nvPr>
        </p:nvSpPr>
        <p:spPr/>
        <p:txBody>
          <a:bodyPr/>
          <a:lstStyle/>
          <a:p>
            <a:r>
              <a:rPr lang="nl-NL" b="1" dirty="0" smtClean="0"/>
              <a:t>Vandaag:</a:t>
            </a:r>
          </a:p>
          <a:p>
            <a:r>
              <a:rPr lang="nl-NL" dirty="0" smtClean="0"/>
              <a:t>Neerslag</a:t>
            </a:r>
          </a:p>
          <a:p>
            <a:r>
              <a:rPr lang="nl-NL" dirty="0" smtClean="0"/>
              <a:t>Vasthouden, bergen en afvoeren</a:t>
            </a:r>
          </a:p>
          <a:p>
            <a:endParaRPr lang="nl-NL" dirty="0"/>
          </a:p>
          <a:p>
            <a:r>
              <a:rPr lang="nl-NL" b="1" dirty="0" smtClean="0"/>
              <a:t>Volgende keer:</a:t>
            </a:r>
          </a:p>
          <a:p>
            <a:r>
              <a:rPr lang="nl-NL" dirty="0" smtClean="0"/>
              <a:t>Biologische reiniging</a:t>
            </a:r>
          </a:p>
          <a:p>
            <a:r>
              <a:rPr lang="nl-NL" dirty="0" smtClean="0"/>
              <a:t>Chemische reiniging</a:t>
            </a:r>
          </a:p>
        </p:txBody>
      </p:sp>
    </p:spTree>
    <p:extLst>
      <p:ext uri="{BB962C8B-B14F-4D97-AF65-F5344CB8AC3E}">
        <p14:creationId xmlns:p14="http://schemas.microsoft.com/office/powerpoint/2010/main" val="147604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Neerslag</a:t>
            </a:r>
            <a:endParaRPr lang="nl-NL" dirty="0"/>
          </a:p>
        </p:txBody>
      </p:sp>
      <p:pic>
        <p:nvPicPr>
          <p:cNvPr id="4" name="Afbeelding 3"/>
          <p:cNvPicPr>
            <a:picLocks noChangeAspect="1"/>
          </p:cNvPicPr>
          <p:nvPr/>
        </p:nvPicPr>
        <p:blipFill>
          <a:blip r:embed="rId2"/>
          <a:stretch>
            <a:fillRect/>
          </a:stretch>
        </p:blipFill>
        <p:spPr>
          <a:xfrm>
            <a:off x="520115" y="1022683"/>
            <a:ext cx="6244963" cy="3362672"/>
          </a:xfrm>
          <a:prstGeom prst="rect">
            <a:avLst/>
          </a:prstGeom>
        </p:spPr>
      </p:pic>
      <p:sp>
        <p:nvSpPr>
          <p:cNvPr id="5" name="Rechthoek 4"/>
          <p:cNvSpPr/>
          <p:nvPr/>
        </p:nvSpPr>
        <p:spPr>
          <a:xfrm>
            <a:off x="6096000" y="5686472"/>
            <a:ext cx="6096000" cy="923330"/>
          </a:xfrm>
          <a:prstGeom prst="rect">
            <a:avLst/>
          </a:prstGeom>
        </p:spPr>
        <p:txBody>
          <a:bodyPr>
            <a:spAutoFit/>
          </a:bodyPr>
          <a:lstStyle/>
          <a:p>
            <a:r>
              <a:rPr lang="nl-NL" dirty="0"/>
              <a:t>https://www.youtube.com/watch?v=YM6r1E8y-eo&amp;list=PLLrYX_vokVQC7yG6QVv-QiSK8btZeFnJ8&amp;index=3</a:t>
            </a:r>
          </a:p>
        </p:txBody>
      </p:sp>
      <p:sp>
        <p:nvSpPr>
          <p:cNvPr id="6" name="Titel 1"/>
          <p:cNvSpPr txBox="1">
            <a:spLocks/>
          </p:cNvSpPr>
          <p:nvPr/>
        </p:nvSpPr>
        <p:spPr>
          <a:xfrm>
            <a:off x="7482054" y="1830171"/>
            <a:ext cx="4320925" cy="2041758"/>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(Infiltreren),</a:t>
            </a:r>
          </a:p>
          <a:p>
            <a:r>
              <a:rPr lang="nl-NL" dirty="0" smtClean="0"/>
              <a:t>Vasthouden,</a:t>
            </a:r>
          </a:p>
          <a:p>
            <a:r>
              <a:rPr lang="nl-NL" dirty="0" smtClean="0"/>
              <a:t>Bergen, </a:t>
            </a:r>
          </a:p>
          <a:p>
            <a:r>
              <a:rPr lang="nl-NL" dirty="0" smtClean="0"/>
              <a:t>Afvoeren</a:t>
            </a:r>
            <a:endParaRPr lang="nl-NL" dirty="0"/>
          </a:p>
        </p:txBody>
      </p:sp>
    </p:spTree>
    <p:extLst>
      <p:ext uri="{BB962C8B-B14F-4D97-AF65-F5344CB8AC3E}">
        <p14:creationId xmlns:p14="http://schemas.microsoft.com/office/powerpoint/2010/main" val="1559750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Gemengde riolering</a:t>
            </a:r>
            <a:endParaRPr lang="nl-NL" dirty="0"/>
          </a:p>
        </p:txBody>
      </p:sp>
      <p:pic>
        <p:nvPicPr>
          <p:cNvPr id="4" name="Afbeelding 3"/>
          <p:cNvPicPr>
            <a:picLocks noChangeAspect="1"/>
          </p:cNvPicPr>
          <p:nvPr/>
        </p:nvPicPr>
        <p:blipFill>
          <a:blip r:embed="rId2"/>
          <a:stretch>
            <a:fillRect/>
          </a:stretch>
        </p:blipFill>
        <p:spPr>
          <a:xfrm>
            <a:off x="684212" y="234866"/>
            <a:ext cx="7737893" cy="4419923"/>
          </a:xfrm>
          <a:prstGeom prst="rect">
            <a:avLst/>
          </a:prstGeom>
        </p:spPr>
      </p:pic>
      <p:sp>
        <p:nvSpPr>
          <p:cNvPr id="5" name="Rechthoek 4"/>
          <p:cNvSpPr/>
          <p:nvPr/>
        </p:nvSpPr>
        <p:spPr>
          <a:xfrm>
            <a:off x="6428874" y="5532734"/>
            <a:ext cx="6096000" cy="923330"/>
          </a:xfrm>
          <a:prstGeom prst="rect">
            <a:avLst/>
          </a:prstGeom>
        </p:spPr>
        <p:txBody>
          <a:bodyPr>
            <a:spAutoFit/>
          </a:bodyPr>
          <a:lstStyle/>
          <a:p>
            <a:r>
              <a:rPr lang="nl-NL" dirty="0"/>
              <a:t>https://www.youtube.com/watch?v=YM6r1E8y-eo&amp;list=PLLrYX_vokVQC7yG6QVv-QiSK8btZeFnJ8&amp;index=3</a:t>
            </a:r>
          </a:p>
        </p:txBody>
      </p:sp>
    </p:spTree>
    <p:extLst>
      <p:ext uri="{BB962C8B-B14F-4D97-AF65-F5344CB8AC3E}">
        <p14:creationId xmlns:p14="http://schemas.microsoft.com/office/powerpoint/2010/main" val="131414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Berging</a:t>
            </a:r>
            <a:endParaRPr lang="nl-NL" dirty="0"/>
          </a:p>
        </p:txBody>
      </p:sp>
      <p:pic>
        <p:nvPicPr>
          <p:cNvPr id="4" name="Afbeelding 3"/>
          <p:cNvPicPr>
            <a:picLocks noChangeAspect="1"/>
          </p:cNvPicPr>
          <p:nvPr/>
        </p:nvPicPr>
        <p:blipFill>
          <a:blip r:embed="rId2"/>
          <a:stretch>
            <a:fillRect/>
          </a:stretch>
        </p:blipFill>
        <p:spPr>
          <a:xfrm>
            <a:off x="684212" y="319088"/>
            <a:ext cx="8765005" cy="4396371"/>
          </a:xfrm>
          <a:prstGeom prst="rect">
            <a:avLst/>
          </a:prstGeom>
        </p:spPr>
      </p:pic>
      <p:sp>
        <p:nvSpPr>
          <p:cNvPr id="5" name="Rechthoek 4"/>
          <p:cNvSpPr/>
          <p:nvPr/>
        </p:nvSpPr>
        <p:spPr>
          <a:xfrm>
            <a:off x="5237748" y="5532734"/>
            <a:ext cx="6096000" cy="923330"/>
          </a:xfrm>
          <a:prstGeom prst="rect">
            <a:avLst/>
          </a:prstGeom>
        </p:spPr>
        <p:txBody>
          <a:bodyPr>
            <a:spAutoFit/>
          </a:bodyPr>
          <a:lstStyle/>
          <a:p>
            <a:r>
              <a:rPr lang="nl-NL" dirty="0"/>
              <a:t>https://www.youtube.com/watch?v=YM6r1E8y-eo&amp;list=PLLrYX_vokVQC7yG6QVv-QiSK8btZeFnJ8&amp;index=3</a:t>
            </a:r>
          </a:p>
        </p:txBody>
      </p:sp>
    </p:spTree>
    <p:extLst>
      <p:ext uri="{BB962C8B-B14F-4D97-AF65-F5344CB8AC3E}">
        <p14:creationId xmlns:p14="http://schemas.microsoft.com/office/powerpoint/2010/main" val="422717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2181" y="3609027"/>
            <a:ext cx="8534400" cy="1507067"/>
          </a:xfrm>
        </p:spPr>
        <p:txBody>
          <a:bodyPr/>
          <a:lstStyle/>
          <a:p>
            <a:r>
              <a:rPr lang="nl-NL" dirty="0" smtClean="0"/>
              <a:t>Wadi’s </a:t>
            </a:r>
            <a:endParaRPr lang="nl-NL" dirty="0"/>
          </a:p>
        </p:txBody>
      </p:sp>
      <p:pic>
        <p:nvPicPr>
          <p:cNvPr id="4" name="Afbeelding 3"/>
          <p:cNvPicPr>
            <a:picLocks noChangeAspect="1"/>
          </p:cNvPicPr>
          <p:nvPr/>
        </p:nvPicPr>
        <p:blipFill>
          <a:blip r:embed="rId2"/>
          <a:stretch>
            <a:fillRect/>
          </a:stretch>
        </p:blipFill>
        <p:spPr>
          <a:xfrm>
            <a:off x="6713621" y="464970"/>
            <a:ext cx="5229726" cy="2908197"/>
          </a:xfrm>
          <a:prstGeom prst="rect">
            <a:avLst/>
          </a:prstGeom>
        </p:spPr>
      </p:pic>
      <p:pic>
        <p:nvPicPr>
          <p:cNvPr id="5" name="Afbeelding 4"/>
          <p:cNvPicPr>
            <a:picLocks noChangeAspect="1"/>
          </p:cNvPicPr>
          <p:nvPr/>
        </p:nvPicPr>
        <p:blipFill>
          <a:blip r:embed="rId3"/>
          <a:stretch>
            <a:fillRect/>
          </a:stretch>
        </p:blipFill>
        <p:spPr>
          <a:xfrm>
            <a:off x="386814" y="464970"/>
            <a:ext cx="5477828" cy="290819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122" y="3547555"/>
            <a:ext cx="4201444" cy="3137078"/>
          </a:xfrm>
          <a:prstGeom prst="rect">
            <a:avLst/>
          </a:prstGeom>
        </p:spPr>
      </p:pic>
      <p:pic>
        <p:nvPicPr>
          <p:cNvPr id="7" name="Afbeelding 6"/>
          <p:cNvPicPr>
            <a:picLocks noChangeAspect="1"/>
          </p:cNvPicPr>
          <p:nvPr/>
        </p:nvPicPr>
        <p:blipFill>
          <a:blip r:embed="rId5"/>
          <a:stretch>
            <a:fillRect/>
          </a:stretch>
        </p:blipFill>
        <p:spPr>
          <a:xfrm>
            <a:off x="7267074" y="4045533"/>
            <a:ext cx="4759104" cy="1197815"/>
          </a:xfrm>
          <a:prstGeom prst="rect">
            <a:avLst/>
          </a:prstGeom>
        </p:spPr>
      </p:pic>
    </p:spTree>
    <p:extLst>
      <p:ext uri="{BB962C8B-B14F-4D97-AF65-F5344CB8AC3E}">
        <p14:creationId xmlns:p14="http://schemas.microsoft.com/office/powerpoint/2010/main" val="397846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Waterkwantiteit</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88006" y="967317"/>
            <a:ext cx="6105525" cy="3333750"/>
          </a:xfrm>
          <a:prstGeom prst="rect">
            <a:avLst/>
          </a:prstGeom>
        </p:spPr>
      </p:pic>
      <p:pic>
        <p:nvPicPr>
          <p:cNvPr id="5" name="Afbeelding 4"/>
          <p:cNvPicPr>
            <a:picLocks noChangeAspect="1"/>
          </p:cNvPicPr>
          <p:nvPr/>
        </p:nvPicPr>
        <p:blipFill>
          <a:blip r:embed="rId3"/>
          <a:stretch>
            <a:fillRect/>
          </a:stretch>
        </p:blipFill>
        <p:spPr>
          <a:xfrm>
            <a:off x="6552948" y="967317"/>
            <a:ext cx="4958426" cy="3333750"/>
          </a:xfrm>
          <a:prstGeom prst="rect">
            <a:avLst/>
          </a:prstGeom>
        </p:spPr>
      </p:pic>
    </p:spTree>
    <p:extLst>
      <p:ext uri="{BB962C8B-B14F-4D97-AF65-F5344CB8AC3E}">
        <p14:creationId xmlns:p14="http://schemas.microsoft.com/office/powerpoint/2010/main" val="143998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Waterkwaliteit</a:t>
            </a:r>
            <a:br>
              <a:rPr lang="nl-NL" dirty="0" smtClean="0"/>
            </a:br>
            <a:r>
              <a:rPr lang="nl-NL" dirty="0" smtClean="0"/>
              <a:t>(voorbeeld Oostburg)</a:t>
            </a:r>
            <a:endParaRPr lang="nl-NL" dirty="0"/>
          </a:p>
        </p:txBody>
      </p:sp>
      <p:pic>
        <p:nvPicPr>
          <p:cNvPr id="4" name="Afbeelding 3"/>
          <p:cNvPicPr>
            <a:picLocks noChangeAspect="1"/>
          </p:cNvPicPr>
          <p:nvPr/>
        </p:nvPicPr>
        <p:blipFill>
          <a:blip r:embed="rId2"/>
          <a:stretch>
            <a:fillRect/>
          </a:stretch>
        </p:blipFill>
        <p:spPr>
          <a:xfrm>
            <a:off x="684212" y="188245"/>
            <a:ext cx="8736514" cy="4001578"/>
          </a:xfrm>
          <a:prstGeom prst="rect">
            <a:avLst/>
          </a:prstGeom>
        </p:spPr>
      </p:pic>
    </p:spTree>
    <p:extLst>
      <p:ext uri="{BB962C8B-B14F-4D97-AF65-F5344CB8AC3E}">
        <p14:creationId xmlns:p14="http://schemas.microsoft.com/office/powerpoint/2010/main" val="3984562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776090"/>
            <a:ext cx="9951704" cy="1507067"/>
          </a:xfrm>
        </p:spPr>
        <p:txBody>
          <a:bodyPr/>
          <a:lstStyle/>
          <a:p>
            <a:r>
              <a:rPr lang="nl-NL" dirty="0" smtClean="0"/>
              <a:t>Mogelijkheden voor waterkwaliteit</a:t>
            </a:r>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83732" y="496356"/>
            <a:ext cx="5495925" cy="3990975"/>
          </a:xfrm>
          <a:prstGeom prst="rect">
            <a:avLst/>
          </a:prstGeom>
        </p:spPr>
      </p:pic>
      <p:pic>
        <p:nvPicPr>
          <p:cNvPr id="5" name="Afbeelding 4"/>
          <p:cNvPicPr>
            <a:picLocks noChangeAspect="1"/>
          </p:cNvPicPr>
          <p:nvPr/>
        </p:nvPicPr>
        <p:blipFill>
          <a:blip r:embed="rId3"/>
          <a:stretch>
            <a:fillRect/>
          </a:stretch>
        </p:blipFill>
        <p:spPr>
          <a:xfrm>
            <a:off x="5954128" y="824968"/>
            <a:ext cx="6105525" cy="3333750"/>
          </a:xfrm>
          <a:prstGeom prst="rect">
            <a:avLst/>
          </a:prstGeom>
        </p:spPr>
      </p:pic>
    </p:spTree>
    <p:extLst>
      <p:ext uri="{BB962C8B-B14F-4D97-AF65-F5344CB8AC3E}">
        <p14:creationId xmlns:p14="http://schemas.microsoft.com/office/powerpoint/2010/main" val="1621788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 van vorige week</a:t>
            </a:r>
            <a:endParaRPr lang="nl-NL" dirty="0"/>
          </a:p>
        </p:txBody>
      </p:sp>
      <p:sp>
        <p:nvSpPr>
          <p:cNvPr id="3" name="Tijdelijke aanduiding voor inhoud 2"/>
          <p:cNvSpPr>
            <a:spLocks noGrp="1"/>
          </p:cNvSpPr>
          <p:nvPr>
            <p:ph idx="1"/>
          </p:nvPr>
        </p:nvSpPr>
        <p:spPr>
          <a:xfrm>
            <a:off x="684212" y="685800"/>
            <a:ext cx="8534400" cy="4076700"/>
          </a:xfrm>
        </p:spPr>
        <p:txBody>
          <a:bodyPr/>
          <a:lstStyle/>
          <a:p>
            <a:r>
              <a:rPr lang="nl-NL" dirty="0" smtClean="0"/>
              <a:t>Artikelopdracht (Aquatische Ecologie)</a:t>
            </a:r>
          </a:p>
          <a:p>
            <a:r>
              <a:rPr lang="nl-NL" dirty="0" smtClean="0"/>
              <a:t>Leerdoelen van </a:t>
            </a:r>
            <a:r>
              <a:rPr lang="nl-NL" i="1" dirty="0" smtClean="0"/>
              <a:t>waterketen</a:t>
            </a:r>
            <a:endParaRPr lang="nl-NL" dirty="0" smtClean="0"/>
          </a:p>
          <a:p>
            <a:r>
              <a:rPr lang="nl-NL" dirty="0" smtClean="0"/>
              <a:t>Waterketen geïntroduceerd</a:t>
            </a:r>
          </a:p>
          <a:p>
            <a:r>
              <a:rPr lang="nl-NL" dirty="0" smtClean="0"/>
              <a:t>Riolering</a:t>
            </a:r>
          </a:p>
          <a:p>
            <a:pPr lvl="1"/>
            <a:r>
              <a:rPr lang="nl-NL" dirty="0" smtClean="0"/>
              <a:t>Opdrachten gemaakt </a:t>
            </a:r>
          </a:p>
          <a:p>
            <a:r>
              <a:rPr lang="nl-NL" dirty="0" smtClean="0"/>
              <a:t>Neerslag</a:t>
            </a:r>
          </a:p>
        </p:txBody>
      </p:sp>
    </p:spTree>
    <p:extLst>
      <p:ext uri="{BB962C8B-B14F-4D97-AF65-F5344CB8AC3E}">
        <p14:creationId xmlns:p14="http://schemas.microsoft.com/office/powerpoint/2010/main" val="59146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672054" y="96251"/>
            <a:ext cx="9060114" cy="6620853"/>
          </a:xfrm>
          <a:prstGeom prst="rect">
            <a:avLst/>
          </a:prstGeom>
        </p:spPr>
      </p:pic>
    </p:spTree>
    <p:extLst>
      <p:ext uri="{BB962C8B-B14F-4D97-AF65-F5344CB8AC3E}">
        <p14:creationId xmlns:p14="http://schemas.microsoft.com/office/powerpoint/2010/main" val="2369748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198574"/>
            <a:ext cx="6522704" cy="1507067"/>
          </a:xfrm>
        </p:spPr>
        <p:txBody>
          <a:bodyPr/>
          <a:lstStyle/>
          <a:p>
            <a:r>
              <a:rPr lang="nl-NL" dirty="0" smtClean="0"/>
              <a:t>Maatregelen</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323265" y="3326174"/>
            <a:ext cx="3820194" cy="2972914"/>
          </a:xfrm>
          <a:prstGeom prst="rect">
            <a:avLst/>
          </a:prstGeom>
        </p:spPr>
      </p:pic>
      <p:pic>
        <p:nvPicPr>
          <p:cNvPr id="5" name="Afbeelding 4"/>
          <p:cNvPicPr>
            <a:picLocks noChangeAspect="1"/>
          </p:cNvPicPr>
          <p:nvPr/>
        </p:nvPicPr>
        <p:blipFill>
          <a:blip r:embed="rId3"/>
          <a:stretch>
            <a:fillRect/>
          </a:stretch>
        </p:blipFill>
        <p:spPr>
          <a:xfrm>
            <a:off x="4298502" y="3326174"/>
            <a:ext cx="3669691" cy="2972914"/>
          </a:xfrm>
          <a:prstGeom prst="rect">
            <a:avLst/>
          </a:prstGeom>
        </p:spPr>
      </p:pic>
      <p:pic>
        <p:nvPicPr>
          <p:cNvPr id="6" name="Afbeelding 5"/>
          <p:cNvPicPr>
            <a:picLocks noChangeAspect="1"/>
          </p:cNvPicPr>
          <p:nvPr/>
        </p:nvPicPr>
        <p:blipFill>
          <a:blip r:embed="rId4"/>
          <a:stretch>
            <a:fillRect/>
          </a:stretch>
        </p:blipFill>
        <p:spPr>
          <a:xfrm>
            <a:off x="8123237" y="588432"/>
            <a:ext cx="3917604" cy="4224199"/>
          </a:xfrm>
          <a:prstGeom prst="rect">
            <a:avLst/>
          </a:prstGeom>
        </p:spPr>
      </p:pic>
    </p:spTree>
    <p:extLst>
      <p:ext uri="{BB962C8B-B14F-4D97-AF65-F5344CB8AC3E}">
        <p14:creationId xmlns:p14="http://schemas.microsoft.com/office/powerpoint/2010/main" val="3345001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1" y="4487332"/>
            <a:ext cx="9687009" cy="1507067"/>
          </a:xfrm>
        </p:spPr>
        <p:txBody>
          <a:bodyPr>
            <a:normAutofit fontScale="90000"/>
          </a:bodyPr>
          <a:lstStyle/>
          <a:p>
            <a:r>
              <a:rPr lang="nl-NL" b="1" dirty="0" smtClean="0"/>
              <a:t>Huiswerk</a:t>
            </a:r>
            <a:r>
              <a:rPr lang="nl-NL" dirty="0" smtClean="0"/>
              <a:t/>
            </a:r>
            <a:br>
              <a:rPr lang="nl-NL" dirty="0" smtClean="0"/>
            </a:br>
            <a:r>
              <a:rPr lang="nl-NL" dirty="0" smtClean="0"/>
              <a:t>Maken Vragen 1 t/m 5 over neerslag</a:t>
            </a:r>
            <a:br>
              <a:rPr lang="nl-NL" dirty="0" smtClean="0"/>
            </a:br>
            <a:r>
              <a:rPr lang="nl-NL" dirty="0" smtClean="0"/>
              <a:t>+ extra opdrachten</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998172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589" y="5437825"/>
            <a:ext cx="8534400" cy="1507067"/>
          </a:xfrm>
        </p:spPr>
        <p:txBody>
          <a:bodyPr/>
          <a:lstStyle/>
          <a:p>
            <a:r>
              <a:rPr lang="nl-NL" dirty="0" smtClean="0"/>
              <a:t>Neerslag drukken we uit in mm</a:t>
            </a:r>
            <a:endParaRPr lang="nl-NL" dirty="0"/>
          </a:p>
        </p:txBody>
      </p:sp>
      <p:sp>
        <p:nvSpPr>
          <p:cNvPr id="3" name="Tijdelijke aanduiding voor inhoud 2"/>
          <p:cNvSpPr>
            <a:spLocks noGrp="1"/>
          </p:cNvSpPr>
          <p:nvPr>
            <p:ph idx="1"/>
          </p:nvPr>
        </p:nvSpPr>
        <p:spPr>
          <a:xfrm>
            <a:off x="684211" y="276727"/>
            <a:ext cx="9975767" cy="5293894"/>
          </a:xfrm>
        </p:spPr>
        <p:txBody>
          <a:bodyPr/>
          <a:lstStyle/>
          <a:p>
            <a:pPr marL="0" indent="0">
              <a:buNone/>
            </a:pPr>
            <a:r>
              <a:rPr lang="nl-NL" dirty="0" smtClean="0"/>
              <a:t>Opdracht uitvoeren in drietallen….!</a:t>
            </a:r>
            <a:br>
              <a:rPr lang="nl-NL" dirty="0" smtClean="0"/>
            </a:br>
            <a:endParaRPr lang="nl-NL" dirty="0" smtClean="0"/>
          </a:p>
          <a:p>
            <a:r>
              <a:rPr lang="nl-NL" b="1" dirty="0" smtClean="0"/>
              <a:t>Vraag1. 	</a:t>
            </a:r>
            <a:r>
              <a:rPr lang="nl-NL" dirty="0" smtClean="0"/>
              <a:t>Als </a:t>
            </a:r>
            <a:r>
              <a:rPr lang="nl-NL" dirty="0"/>
              <a:t>er binnen een polder van 2,3 hectare een bui valt van 100 </a:t>
            </a:r>
            <a:r>
              <a:rPr lang="nl-NL" dirty="0" smtClean="0"/>
              <a:t>mm/dag. </a:t>
            </a:r>
            <a:r>
              <a:rPr lang="nl-NL" dirty="0"/>
              <a:t>Hoeveel </a:t>
            </a:r>
            <a:r>
              <a:rPr lang="nl-NL" dirty="0" smtClean="0"/>
              <a:t>m3 water </a:t>
            </a:r>
            <a:r>
              <a:rPr lang="nl-NL" dirty="0"/>
              <a:t>is er dan in totaal in de polder gevallen</a:t>
            </a:r>
            <a:r>
              <a:rPr lang="nl-NL" dirty="0" smtClean="0"/>
              <a:t>?</a:t>
            </a:r>
          </a:p>
          <a:p>
            <a:r>
              <a:rPr lang="nl-NL" b="1" dirty="0" smtClean="0"/>
              <a:t>Vraag 2. </a:t>
            </a:r>
            <a:r>
              <a:rPr lang="nl-NL" dirty="0" smtClean="0"/>
              <a:t>Stel dat de polder bestaat uit 80% bebouwing en voor 20% uit oppervlaktewater. Al het water dat op het de bebouwing valt, stroomt naar het oppervlaktewater. Hoeveel m2 oppervlaktewater is er in de polder? Hoeveel is het waterpeil gestegen na 24 uur? </a:t>
            </a:r>
          </a:p>
          <a:p>
            <a:r>
              <a:rPr lang="nl-NL" b="1" dirty="0" smtClean="0"/>
              <a:t>Vraag 3. </a:t>
            </a:r>
            <a:r>
              <a:rPr lang="nl-NL" dirty="0" smtClean="0"/>
              <a:t>Als een gemaal deze hoeveelheid water binnen 48 uur moet kunnen verpompen. Wat moet dan de capaciteit zijn van dit gemaal?</a:t>
            </a:r>
          </a:p>
          <a:p>
            <a:r>
              <a:rPr lang="nl-NL" b="1" dirty="0" smtClean="0"/>
              <a:t>Vraag 4. </a:t>
            </a:r>
            <a:r>
              <a:rPr lang="nl-NL" dirty="0" smtClean="0"/>
              <a:t>Stel dat het waterniveau maximaal 50 cm mag stijgen. Is er dan sprake van een overschrijding?</a:t>
            </a:r>
          </a:p>
          <a:p>
            <a:r>
              <a:rPr lang="nl-NL" b="1" dirty="0" smtClean="0"/>
              <a:t>Vraag 5. </a:t>
            </a:r>
            <a:r>
              <a:rPr lang="nl-NL" dirty="0" smtClean="0"/>
              <a:t>Welke maatregelen zou je kunnen nemen om te zorgen dat het waterniveau niet te veel stijgt? </a:t>
            </a:r>
            <a:endParaRPr lang="nl-NL" b="1" dirty="0"/>
          </a:p>
        </p:txBody>
      </p:sp>
    </p:spTree>
    <p:extLst>
      <p:ext uri="{BB962C8B-B14F-4D97-AF65-F5344CB8AC3E}">
        <p14:creationId xmlns:p14="http://schemas.microsoft.com/office/powerpoint/2010/main" val="110496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Dossieropdrachten</a:t>
            </a:r>
            <a:endParaRPr lang="nl-NL" dirty="0"/>
          </a:p>
        </p:txBody>
      </p:sp>
      <p:sp>
        <p:nvSpPr>
          <p:cNvPr id="3" name="Tijdelijke aanduiding voor inhoud 2"/>
          <p:cNvSpPr>
            <a:spLocks noGrp="1"/>
          </p:cNvSpPr>
          <p:nvPr>
            <p:ph idx="1"/>
          </p:nvPr>
        </p:nvSpPr>
        <p:spPr>
          <a:xfrm>
            <a:off x="684212" y="348916"/>
            <a:ext cx="8534400" cy="4487779"/>
          </a:xfrm>
        </p:spPr>
        <p:txBody>
          <a:bodyPr/>
          <a:lstStyle/>
          <a:p>
            <a:r>
              <a:rPr lang="nl-NL" b="1" dirty="0" smtClean="0"/>
              <a:t>Vraag 1.</a:t>
            </a:r>
            <a:r>
              <a:rPr lang="nl-NL" dirty="0" smtClean="0"/>
              <a:t> Welke bodemsoorten zijn er geschikt om water te infiltreren?</a:t>
            </a:r>
          </a:p>
          <a:p>
            <a:r>
              <a:rPr lang="nl-NL" b="1" dirty="0" smtClean="0"/>
              <a:t>Vraag 2. </a:t>
            </a:r>
            <a:r>
              <a:rPr lang="nl-NL" dirty="0" smtClean="0"/>
              <a:t>Noem vijf verschillende manieren om water te bergen?</a:t>
            </a:r>
          </a:p>
          <a:p>
            <a:r>
              <a:rPr lang="nl-NL" b="1" dirty="0" smtClean="0"/>
              <a:t>Vraag 3. </a:t>
            </a:r>
            <a:r>
              <a:rPr lang="nl-NL" dirty="0" smtClean="0"/>
              <a:t>Noem vijf manieren om infiltratie te bevorderen? </a:t>
            </a:r>
          </a:p>
          <a:p>
            <a:r>
              <a:rPr lang="nl-NL" b="1" dirty="0" smtClean="0"/>
              <a:t>Vraag 4.</a:t>
            </a:r>
            <a:r>
              <a:rPr lang="nl-NL" dirty="0" smtClean="0"/>
              <a:t> Noem twee manieren om de afvoercapaciteit te bevorderen? </a:t>
            </a:r>
          </a:p>
          <a:p>
            <a:endParaRPr lang="nl-NL" b="1" dirty="0"/>
          </a:p>
        </p:txBody>
      </p:sp>
    </p:spTree>
    <p:extLst>
      <p:ext uri="{BB962C8B-B14F-4D97-AF65-F5344CB8AC3E}">
        <p14:creationId xmlns:p14="http://schemas.microsoft.com/office/powerpoint/2010/main" val="199183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Artikel opdracht van </a:t>
            </a:r>
            <a:br>
              <a:rPr lang="nl-NL" dirty="0" smtClean="0"/>
            </a:br>
            <a:r>
              <a:rPr lang="nl-NL" dirty="0" smtClean="0"/>
              <a:t>Aquatische Ecologie </a:t>
            </a:r>
            <a:endParaRPr lang="nl-NL" dirty="0"/>
          </a:p>
        </p:txBody>
      </p:sp>
      <p:sp>
        <p:nvSpPr>
          <p:cNvPr id="3" name="Tijdelijke aanduiding voor inhoud 2"/>
          <p:cNvSpPr>
            <a:spLocks noGrp="1"/>
          </p:cNvSpPr>
          <p:nvPr>
            <p:ph idx="1"/>
          </p:nvPr>
        </p:nvSpPr>
        <p:spPr>
          <a:xfrm>
            <a:off x="684212" y="685800"/>
            <a:ext cx="8534400" cy="986589"/>
          </a:xfrm>
        </p:spPr>
        <p:txBody>
          <a:bodyPr/>
          <a:lstStyle/>
          <a:p>
            <a:r>
              <a:rPr lang="nl-NL" dirty="0" smtClean="0"/>
              <a:t>Voor de kerstvakantie definitief inleveren</a:t>
            </a:r>
          </a:p>
          <a:p>
            <a:r>
              <a:rPr lang="nl-NL" dirty="0" smtClean="0"/>
              <a:t>Met een beoordeling van een klasgenoot erbij</a:t>
            </a:r>
            <a:endParaRPr lang="nl-NL" dirty="0"/>
          </a:p>
        </p:txBody>
      </p:sp>
    </p:spTree>
    <p:extLst>
      <p:ext uri="{BB962C8B-B14F-4D97-AF65-F5344CB8AC3E}">
        <p14:creationId xmlns:p14="http://schemas.microsoft.com/office/powerpoint/2010/main" val="176907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https://mail.google.com/mail/u/0/?ui=2&amp;ik=cd57f49000&amp;view=fimg&amp;th=15ff841709435d2e&amp;attid=0.1&amp;disp=emb&amp;realattid=15ff84161bb6eb25e261&amp;attbid=ANGjdJ_ofSlmb9eGBoQSMgUcrdsK780yz6SBsggcSgcbEV0Sk7c6jlpusZ7Pgp7U9Xst8qecLy1h2DtQfgEhpgKdo-eRyBJFCVPW7ZDgNU6W60-LWU-4RJN_wvnLlHw&amp;sz=s0-l75-ft&amp;ats=1511853958680&amp;rm=15ff841709435d2e&amp;zw&amp;atsh=1"/>
          <p:cNvPicPr>
            <a:picLocks noChangeAspect="1" noChangeArrowheads="1"/>
          </p:cNvPicPr>
          <p:nvPr/>
        </p:nvPicPr>
        <p:blipFill rotWithShape="1">
          <a:blip r:embed="rId2">
            <a:extLst>
              <a:ext uri="{28A0092B-C50C-407E-A947-70E740481C1C}">
                <a14:useLocalDpi xmlns:a14="http://schemas.microsoft.com/office/drawing/2010/main" val="0"/>
              </a:ext>
            </a:extLst>
          </a:blip>
          <a:srcRect t="18565" b="6750"/>
          <a:stretch/>
        </p:blipFill>
        <p:spPr bwMode="auto">
          <a:xfrm>
            <a:off x="445168" y="234577"/>
            <a:ext cx="11352303" cy="635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8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944532"/>
            <a:ext cx="8534400" cy="1507067"/>
          </a:xfrm>
        </p:spPr>
        <p:txBody>
          <a:bodyPr/>
          <a:lstStyle/>
          <a:p>
            <a:r>
              <a:rPr lang="nl-NL" dirty="0" smtClean="0"/>
              <a:t>Eisen aan het water</a:t>
            </a:r>
            <a:endParaRPr lang="nl-NL" dirty="0"/>
          </a:p>
        </p:txBody>
      </p:sp>
      <p:sp>
        <p:nvSpPr>
          <p:cNvPr id="3" name="Tijdelijke aanduiding voor inhoud 2"/>
          <p:cNvSpPr>
            <a:spLocks noGrp="1"/>
          </p:cNvSpPr>
          <p:nvPr>
            <p:ph idx="1"/>
          </p:nvPr>
        </p:nvSpPr>
        <p:spPr>
          <a:xfrm>
            <a:off x="240633" y="312821"/>
            <a:ext cx="11454062" cy="5077326"/>
          </a:xfrm>
        </p:spPr>
        <p:txBody>
          <a:bodyPr>
            <a:normAutofit/>
          </a:bodyPr>
          <a:lstStyle/>
          <a:p>
            <a:r>
              <a:rPr lang="nl-NL" dirty="0" smtClean="0"/>
              <a:t>Zie </a:t>
            </a:r>
            <a:r>
              <a:rPr lang="nl-NL" b="1" dirty="0" smtClean="0"/>
              <a:t>opdracht 1 op de wikiwijs</a:t>
            </a:r>
            <a:r>
              <a:rPr lang="nl-NL" dirty="0" smtClean="0"/>
              <a:t> (maken.wikiwijs.nl/113869)</a:t>
            </a:r>
          </a:p>
          <a:p>
            <a:pPr lvl="1"/>
            <a:r>
              <a:rPr lang="nl-NL" dirty="0" smtClean="0"/>
              <a:t>Waar wordt dit water voor gebruikt?</a:t>
            </a:r>
          </a:p>
          <a:p>
            <a:pPr lvl="1"/>
            <a:r>
              <a:rPr lang="nl-NL" dirty="0" smtClean="0"/>
              <a:t>Wat de functie van dit water?</a:t>
            </a:r>
          </a:p>
          <a:p>
            <a:pPr lvl="1"/>
            <a:r>
              <a:rPr lang="nl-NL" dirty="0" smtClean="0"/>
              <a:t>Aan welke eisen moet dit water volgens jou voldoen?</a:t>
            </a:r>
          </a:p>
          <a:p>
            <a:pPr lvl="1"/>
            <a:r>
              <a:rPr lang="nl-NL" dirty="0" smtClean="0"/>
              <a:t>Hoe zouden ze nagaan of het aan de gestelde eisen voldoet?</a:t>
            </a:r>
          </a:p>
          <a:p>
            <a:pPr lvl="1"/>
            <a:r>
              <a:rPr lang="nl-NL" dirty="0" smtClean="0"/>
              <a:t>Lijkt het jullie belangrijk dat we onszelf hierin verdiepen?</a:t>
            </a:r>
          </a:p>
          <a:p>
            <a:pPr lvl="1"/>
            <a:endParaRPr lang="nl-NL" dirty="0"/>
          </a:p>
          <a:p>
            <a:pPr lvl="1"/>
            <a:r>
              <a:rPr lang="nl-NL" dirty="0" smtClean="0"/>
              <a:t>Zou je het durven drinken?</a:t>
            </a:r>
          </a:p>
          <a:p>
            <a:pPr lvl="1"/>
            <a:endParaRPr lang="nl-NL" dirty="0"/>
          </a:p>
          <a:p>
            <a:pPr marL="457200" lvl="1" indent="0">
              <a:buNone/>
            </a:pPr>
            <a:r>
              <a:rPr lang="nl-NL" dirty="0" smtClean="0"/>
              <a:t>Maak hiervan een poster op A3 formaat. </a:t>
            </a:r>
            <a:endParaRPr lang="nl-NL" dirty="0"/>
          </a:p>
        </p:txBody>
      </p:sp>
    </p:spTree>
    <p:extLst>
      <p:ext uri="{BB962C8B-B14F-4D97-AF65-F5344CB8AC3E}">
        <p14:creationId xmlns:p14="http://schemas.microsoft.com/office/powerpoint/2010/main" val="228094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a:t>
            </a:r>
            <a:r>
              <a:rPr lang="nl-NL" dirty="0" smtClean="0">
                <a:hlinkClick r:id="rId2"/>
              </a:rPr>
              <a:t>www.lenntech.nl/toepassingen/drinkwater/normen/drinkwaternormen.htm</a:t>
            </a:r>
            <a:endParaRPr lang="nl-NL" dirty="0" smtClean="0"/>
          </a:p>
          <a:p>
            <a:r>
              <a:rPr lang="nl-NL" dirty="0" smtClean="0"/>
              <a:t>Kaderrichtlijn water</a:t>
            </a:r>
          </a:p>
          <a:p>
            <a:r>
              <a:rPr lang="nl-NL" dirty="0">
                <a:hlinkClick r:id="rId3"/>
              </a:rPr>
              <a:t>https://</a:t>
            </a:r>
            <a:r>
              <a:rPr lang="nl-NL" dirty="0" smtClean="0">
                <a:hlinkClick r:id="rId3"/>
              </a:rPr>
              <a:t>www.pwn.nl/nieuws/drinkwater/uit-de-fles-uit-de-kraan-wie-proeft-het-verschil</a:t>
            </a:r>
            <a:endParaRPr lang="nl-NL" dirty="0" smtClean="0"/>
          </a:p>
          <a:p>
            <a:endParaRPr lang="nl-NL" dirty="0"/>
          </a:p>
        </p:txBody>
      </p:sp>
    </p:spTree>
    <p:extLst>
      <p:ext uri="{BB962C8B-B14F-4D97-AF65-F5344CB8AC3E}">
        <p14:creationId xmlns:p14="http://schemas.microsoft.com/office/powerpoint/2010/main" val="99261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 van vorige week</a:t>
            </a:r>
            <a:endParaRPr lang="nl-NL" dirty="0"/>
          </a:p>
        </p:txBody>
      </p:sp>
      <p:sp>
        <p:nvSpPr>
          <p:cNvPr id="3" name="Tijdelijke aanduiding voor inhoud 2"/>
          <p:cNvSpPr>
            <a:spLocks noGrp="1"/>
          </p:cNvSpPr>
          <p:nvPr>
            <p:ph idx="1"/>
          </p:nvPr>
        </p:nvSpPr>
        <p:spPr/>
        <p:txBody>
          <a:bodyPr/>
          <a:lstStyle/>
          <a:p>
            <a:r>
              <a:rPr lang="nl-NL" dirty="0" smtClean="0"/>
              <a:t>Maken opdracht 1, 2, 3!</a:t>
            </a:r>
          </a:p>
          <a:p>
            <a:r>
              <a:rPr lang="nl-NL" dirty="0" smtClean="0"/>
              <a:t>Maken opdracht 7, 11 en 15.</a:t>
            </a:r>
          </a:p>
          <a:p>
            <a:endParaRPr lang="nl-NL" dirty="0"/>
          </a:p>
        </p:txBody>
      </p:sp>
    </p:spTree>
    <p:extLst>
      <p:ext uri="{BB962C8B-B14F-4D97-AF65-F5344CB8AC3E}">
        <p14:creationId xmlns:p14="http://schemas.microsoft.com/office/powerpoint/2010/main" val="104165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301067"/>
            <a:ext cx="8534400" cy="1507067"/>
          </a:xfrm>
        </p:spPr>
        <p:txBody>
          <a:bodyPr/>
          <a:lstStyle/>
          <a:p>
            <a:r>
              <a:rPr lang="nl-NL" b="1" u="sng" dirty="0" smtClean="0"/>
              <a:t>Opdracht 1,2 en 3</a:t>
            </a:r>
            <a:endParaRPr lang="nl-NL" b="1" u="sng"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120063" y="426342"/>
            <a:ext cx="5907337" cy="2889585"/>
          </a:xfrm>
          <a:prstGeom prst="rect">
            <a:avLst/>
          </a:prstGeom>
        </p:spPr>
      </p:pic>
      <p:pic>
        <p:nvPicPr>
          <p:cNvPr id="5" name="Afbeelding 4"/>
          <p:cNvPicPr>
            <a:picLocks noChangeAspect="1"/>
          </p:cNvPicPr>
          <p:nvPr/>
        </p:nvPicPr>
        <p:blipFill>
          <a:blip r:embed="rId3"/>
          <a:stretch>
            <a:fillRect/>
          </a:stretch>
        </p:blipFill>
        <p:spPr>
          <a:xfrm>
            <a:off x="6157642" y="1733760"/>
            <a:ext cx="5922063" cy="1434360"/>
          </a:xfrm>
          <a:prstGeom prst="rect">
            <a:avLst/>
          </a:prstGeom>
        </p:spPr>
      </p:pic>
      <p:pic>
        <p:nvPicPr>
          <p:cNvPr id="6" name="Afbeelding 5"/>
          <p:cNvPicPr>
            <a:picLocks noChangeAspect="1"/>
          </p:cNvPicPr>
          <p:nvPr/>
        </p:nvPicPr>
        <p:blipFill>
          <a:blip r:embed="rId4"/>
          <a:stretch>
            <a:fillRect/>
          </a:stretch>
        </p:blipFill>
        <p:spPr>
          <a:xfrm>
            <a:off x="4669255" y="3992032"/>
            <a:ext cx="7021453" cy="1674842"/>
          </a:xfrm>
          <a:prstGeom prst="rect">
            <a:avLst/>
          </a:prstGeom>
        </p:spPr>
      </p:pic>
    </p:spTree>
    <p:extLst>
      <p:ext uri="{BB962C8B-B14F-4D97-AF65-F5344CB8AC3E}">
        <p14:creationId xmlns:p14="http://schemas.microsoft.com/office/powerpoint/2010/main" val="193845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7</a:t>
            </a:r>
            <a:endParaRPr lang="nl-NL" dirty="0"/>
          </a:p>
        </p:txBody>
      </p:sp>
      <p:pic>
        <p:nvPicPr>
          <p:cNvPr id="4" name="Afbeelding 3"/>
          <p:cNvPicPr>
            <a:picLocks noChangeAspect="1"/>
          </p:cNvPicPr>
          <p:nvPr/>
        </p:nvPicPr>
        <p:blipFill>
          <a:blip r:embed="rId2"/>
          <a:stretch>
            <a:fillRect/>
          </a:stretch>
        </p:blipFill>
        <p:spPr>
          <a:xfrm>
            <a:off x="357689" y="365960"/>
            <a:ext cx="11604024" cy="4121371"/>
          </a:xfrm>
          <a:prstGeom prst="rect">
            <a:avLst/>
          </a:prstGeom>
        </p:spPr>
      </p:pic>
    </p:spTree>
    <p:extLst>
      <p:ext uri="{BB962C8B-B14F-4D97-AF65-F5344CB8AC3E}">
        <p14:creationId xmlns:p14="http://schemas.microsoft.com/office/powerpoint/2010/main" val="266069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712</TotalTime>
  <Words>257</Words>
  <Application>Microsoft Office PowerPoint</Application>
  <PresentationFormat>Breedbeeld</PresentationFormat>
  <Paragraphs>73</Paragraphs>
  <Slides>24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Calibri</vt:lpstr>
      <vt:lpstr>Century Gothic</vt:lpstr>
      <vt:lpstr>Wingdings 3</vt:lpstr>
      <vt:lpstr>Segment</vt:lpstr>
      <vt:lpstr>Waterketen</vt:lpstr>
      <vt:lpstr>Opdrachten van vorige week</vt:lpstr>
      <vt:lpstr>Artikel opdracht van  Aquatische Ecologie </vt:lpstr>
      <vt:lpstr>PowerPoint-presentatie</vt:lpstr>
      <vt:lpstr>Eisen aan het water</vt:lpstr>
      <vt:lpstr>PowerPoint-presentatie</vt:lpstr>
      <vt:lpstr>Opdrachten van vorige week</vt:lpstr>
      <vt:lpstr>Opdracht 1,2 en 3</vt:lpstr>
      <vt:lpstr>Opdracht 7</vt:lpstr>
      <vt:lpstr>Opdracht 11</vt:lpstr>
      <vt:lpstr>PowerPoint-presentatie</vt:lpstr>
      <vt:lpstr>Nieuwe Theorie </vt:lpstr>
      <vt:lpstr>Neerslag</vt:lpstr>
      <vt:lpstr>Gemengde riolering</vt:lpstr>
      <vt:lpstr>Berging</vt:lpstr>
      <vt:lpstr>Wadi’s </vt:lpstr>
      <vt:lpstr>Waterkwantiteit</vt:lpstr>
      <vt:lpstr>Waterkwaliteit (voorbeeld Oostburg)</vt:lpstr>
      <vt:lpstr>Mogelijkheden voor waterkwaliteit</vt:lpstr>
      <vt:lpstr>PowerPoint-presentatie</vt:lpstr>
      <vt:lpstr>Maatregelen</vt:lpstr>
      <vt:lpstr>Huiswerk Maken Vragen 1 t/m 5 over neerslag + extra opdrachten</vt:lpstr>
      <vt:lpstr>Neerslag drukken we uit in mm</vt:lpstr>
      <vt:lpstr>Dossieropdrachten</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Waterketen</dc:title>
  <dc:creator>Tom Lievense</dc:creator>
  <cp:lastModifiedBy>Tom Lievense</cp:lastModifiedBy>
  <cp:revision>18</cp:revision>
  <dcterms:created xsi:type="dcterms:W3CDTF">2017-12-04T11:30:32Z</dcterms:created>
  <dcterms:modified xsi:type="dcterms:W3CDTF">2018-01-09T13:16:55Z</dcterms:modified>
</cp:coreProperties>
</file>